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ija bez naslova" id="{BDF7F720-0654-4B29-B456-E4FCFDC9E944}">
          <p14:sldIdLst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90A9A2-6297-4F1E-9E50-D9815CF58AEE}" type="datetimeFigureOut">
              <a:rPr lang="hr-HR" smtClean="0"/>
              <a:t>23.5.2018.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7389B9-6E63-4AC0-885B-C208B5E6D39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16979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altLang="sr-Latn-R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512E586-C35E-48CB-8D71-84EA87071DA6}" type="slidenum">
              <a:rPr lang="hr-HR" altLang="sr-Latn-RS">
                <a:latin typeface="Calibri" panose="020F0502020204030204" pitchFamily="34" charset="0"/>
              </a:rPr>
              <a:pPr/>
              <a:t>1</a:t>
            </a:fld>
            <a:endParaRPr lang="hr-HR" altLang="sr-Latn-R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7013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altLang="sr-Latn-R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0D45BBB-A5D0-474A-BF0A-ECB79B5A6221}" type="slidenum">
              <a:rPr lang="hr-HR" altLang="sr-Latn-RS">
                <a:latin typeface="Calibri" panose="020F0502020204030204" pitchFamily="34" charset="0"/>
              </a:rPr>
              <a:pPr/>
              <a:t>2</a:t>
            </a:fld>
            <a:endParaRPr lang="hr-HR" altLang="sr-Latn-R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5844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altLang="sr-Latn-R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41ADB7F-4845-48FB-A931-6641069915B8}" type="slidenum">
              <a:rPr lang="hr-HR" altLang="sr-Latn-RS">
                <a:latin typeface="Calibri" panose="020F0502020204030204" pitchFamily="34" charset="0"/>
              </a:rPr>
              <a:pPr/>
              <a:t>3</a:t>
            </a:fld>
            <a:endParaRPr lang="hr-HR" altLang="sr-Latn-R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17719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altLang="sr-Latn-R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620AC8B-D8F1-4B63-9047-9552240E09A4}" type="slidenum">
              <a:rPr lang="hr-HR" altLang="sr-Latn-RS">
                <a:latin typeface="Calibri" panose="020F0502020204030204" pitchFamily="34" charset="0"/>
              </a:rPr>
              <a:pPr/>
              <a:t>4</a:t>
            </a:fld>
            <a:endParaRPr lang="hr-HR" altLang="sr-Latn-R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68088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altLang="sr-Latn-R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695E19C-40B8-4351-A53B-65D6B9A52862}" type="slidenum">
              <a:rPr lang="hr-HR" altLang="sr-Latn-RS">
                <a:latin typeface="Calibri" panose="020F0502020204030204" pitchFamily="34" charset="0"/>
              </a:rPr>
              <a:pPr/>
              <a:t>5</a:t>
            </a:fld>
            <a:endParaRPr lang="hr-HR" altLang="sr-Latn-R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47735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altLang="sr-Latn-R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C7AF5F3-6573-424E-ABD8-695E2158E4A9}" type="slidenum">
              <a:rPr lang="hr-HR" altLang="sr-Latn-RS">
                <a:latin typeface="Calibri" panose="020F0502020204030204" pitchFamily="34" charset="0"/>
              </a:rPr>
              <a:pPr/>
              <a:t>6</a:t>
            </a:fld>
            <a:endParaRPr lang="hr-HR" altLang="sr-Latn-R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5249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altLang="sr-Latn-R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1FE2615-AD08-422E-8FEB-61BF929B06D5}" type="slidenum">
              <a:rPr lang="hr-HR" altLang="sr-Latn-RS">
                <a:latin typeface="Calibri" panose="020F0502020204030204" pitchFamily="34" charset="0"/>
              </a:rPr>
              <a:pPr/>
              <a:t>8</a:t>
            </a:fld>
            <a:endParaRPr lang="hr-HR" altLang="sr-Latn-R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14151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AEAE4-11DD-4118-A0B4-AF50E45D7617}" type="datetimeFigureOut">
              <a:rPr lang="hr-HR" smtClean="0"/>
              <a:t>23.5.2018.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0CEF8-2E18-4A1A-B829-7938CA175A7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74073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AEAE4-11DD-4118-A0B4-AF50E45D7617}" type="datetimeFigureOut">
              <a:rPr lang="hr-HR" smtClean="0"/>
              <a:t>23.5.2018.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0CEF8-2E18-4A1A-B829-7938CA175A7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73674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AEAE4-11DD-4118-A0B4-AF50E45D7617}" type="datetimeFigureOut">
              <a:rPr lang="hr-HR" smtClean="0"/>
              <a:t>23.5.2018.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0CEF8-2E18-4A1A-B829-7938CA175A7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83960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AEAE4-11DD-4118-A0B4-AF50E45D7617}" type="datetimeFigureOut">
              <a:rPr lang="hr-HR" smtClean="0"/>
              <a:t>23.5.2018.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0CEF8-2E18-4A1A-B829-7938CA175A7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05905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AEAE4-11DD-4118-A0B4-AF50E45D7617}" type="datetimeFigureOut">
              <a:rPr lang="hr-HR" smtClean="0"/>
              <a:t>23.5.2018.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0CEF8-2E18-4A1A-B829-7938CA175A7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99038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AEAE4-11DD-4118-A0B4-AF50E45D7617}" type="datetimeFigureOut">
              <a:rPr lang="hr-HR" smtClean="0"/>
              <a:t>23.5.2018.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0CEF8-2E18-4A1A-B829-7938CA175A7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80210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AEAE4-11DD-4118-A0B4-AF50E45D7617}" type="datetimeFigureOut">
              <a:rPr lang="hr-HR" smtClean="0"/>
              <a:t>23.5.2018.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0CEF8-2E18-4A1A-B829-7938CA175A7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95525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AEAE4-11DD-4118-A0B4-AF50E45D7617}" type="datetimeFigureOut">
              <a:rPr lang="hr-HR" smtClean="0"/>
              <a:t>23.5.2018.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0CEF8-2E18-4A1A-B829-7938CA175A7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21495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AEAE4-11DD-4118-A0B4-AF50E45D7617}" type="datetimeFigureOut">
              <a:rPr lang="hr-HR" smtClean="0"/>
              <a:t>23.5.2018.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0CEF8-2E18-4A1A-B829-7938CA175A7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4198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AEAE4-11DD-4118-A0B4-AF50E45D7617}" type="datetimeFigureOut">
              <a:rPr lang="hr-HR" smtClean="0"/>
              <a:t>23.5.2018.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0CEF8-2E18-4A1A-B829-7938CA175A7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80101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AEAE4-11DD-4118-A0B4-AF50E45D7617}" type="datetimeFigureOut">
              <a:rPr lang="hr-HR" smtClean="0"/>
              <a:t>23.5.2018.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0CEF8-2E18-4A1A-B829-7938CA175A7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34582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AEAE4-11DD-4118-A0B4-AF50E45D7617}" type="datetimeFigureOut">
              <a:rPr lang="hr-HR" smtClean="0"/>
              <a:t>23.5.2018.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0CEF8-2E18-4A1A-B829-7938CA175A7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96393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pisi.h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pisi.hr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1981200" y="1125539"/>
            <a:ext cx="8229600" cy="5000625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hr-HR" altLang="sr-Latn-RS" sz="5400">
                <a:latin typeface="Calligraph421 BT"/>
              </a:rPr>
              <a:t>Postupci u aplikaciji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endParaRPr lang="hr-HR" altLang="sr-Latn-RS" sz="5400"/>
          </a:p>
        </p:txBody>
      </p:sp>
      <p:pic>
        <p:nvPicPr>
          <p:cNvPr id="26627" name="Picture 4" descr="logo_upisi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6726" y="4005263"/>
            <a:ext cx="2352675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8" name="Picture 5" descr="C:\Documents and Settings\Korisnik\Desktop\Untitled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2888" y="2349500"/>
            <a:ext cx="3097212" cy="293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76204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hr-HR" altLang="sr-Latn-RS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endParaRPr lang="hr-HR"/>
          </a:p>
        </p:txBody>
      </p:sp>
      <p:pic>
        <p:nvPicPr>
          <p:cNvPr id="27652" name="Picture 3" descr="Untitle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062039"/>
            <a:ext cx="9144000" cy="473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746730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ontent Placeholder 2"/>
          <p:cNvSpPr>
            <a:spLocks noGrp="1"/>
          </p:cNvSpPr>
          <p:nvPr>
            <p:ph idx="1"/>
          </p:nvPr>
        </p:nvSpPr>
        <p:spPr>
          <a:xfrm>
            <a:off x="1981200" y="404813"/>
            <a:ext cx="8229600" cy="5721350"/>
          </a:xfrm>
        </p:spPr>
        <p:txBody>
          <a:bodyPr/>
          <a:lstStyle/>
          <a:p>
            <a:pPr eaLnBrk="1" hangingPunct="1"/>
            <a:r>
              <a:rPr lang="hr-HR" altLang="sr-Latn-RS" smtClean="0"/>
              <a:t>učenik koji se prvi put prijavljuje na mrežnoj stranici </a:t>
            </a:r>
            <a:r>
              <a:rPr lang="hr-HR" altLang="sr-Latn-RS" i="1" smtClean="0">
                <a:hlinkClick r:id="rId3"/>
              </a:rPr>
              <a:t>www.upisi.hr</a:t>
            </a:r>
            <a:r>
              <a:rPr lang="hr-HR" altLang="sr-Latn-RS" smtClean="0"/>
              <a:t> sa svojim elektroničkim identitetom a još ne posjeduje PIN, treba unijeti broj svoga mobilnog telefona na koji želi SMS-om primiti PIN</a:t>
            </a:r>
          </a:p>
          <a:p>
            <a:pPr eaLnBrk="1" hangingPunct="1"/>
            <a:r>
              <a:rPr lang="hr-HR" altLang="sr-Latn-RS" smtClean="0"/>
              <a:t>kandidati su dužni </a:t>
            </a:r>
            <a:r>
              <a:rPr lang="hr-HR" altLang="sr-Latn-RS" b="1" smtClean="0">
                <a:solidFill>
                  <a:srgbClr val="002060"/>
                </a:solidFill>
              </a:rPr>
              <a:t>provjeriti</a:t>
            </a:r>
            <a:r>
              <a:rPr lang="hr-HR" altLang="sr-Latn-RS" smtClean="0"/>
              <a:t> osobne podatke, ocjene iz OŠ i sve ostale podatke upisane u aplikaciji</a:t>
            </a:r>
          </a:p>
          <a:p>
            <a:pPr eaLnBrk="1" hangingPunct="1"/>
            <a:r>
              <a:rPr lang="hr-HR" altLang="sr-Latn-RS" smtClean="0"/>
              <a:t>ako su podaci netočni – </a:t>
            </a:r>
            <a:r>
              <a:rPr lang="hr-HR" altLang="sr-Latn-RS" b="1" smtClean="0">
                <a:solidFill>
                  <a:srgbClr val="002060"/>
                </a:solidFill>
              </a:rPr>
              <a:t>što prije obavijestiti razrednicu ili pedagoginju</a:t>
            </a:r>
            <a:r>
              <a:rPr lang="hr-HR" altLang="sr-Latn-RS" b="1" smtClean="0">
                <a:solidFill>
                  <a:srgbClr val="FF0000"/>
                </a:solidFill>
              </a:rPr>
              <a:t>!</a:t>
            </a:r>
          </a:p>
        </p:txBody>
      </p:sp>
      <p:pic>
        <p:nvPicPr>
          <p:cNvPr id="28675" name="Picture 3" descr="logo_upisi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1764" y="5589588"/>
            <a:ext cx="2352675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4875123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1981200" y="620713"/>
            <a:ext cx="8229600" cy="5505450"/>
          </a:xfrm>
        </p:spPr>
        <p:txBody>
          <a:bodyPr/>
          <a:lstStyle/>
          <a:p>
            <a:pPr eaLnBrk="1" hangingPunct="1">
              <a:defRPr/>
            </a:pPr>
            <a:r>
              <a:rPr lang="hr-HR" dirty="0" smtClean="0"/>
              <a:t>za svaki obrazovni program moguće je pregledati detaljnije informacije u aplikaciji</a:t>
            </a:r>
          </a:p>
          <a:p>
            <a:pPr eaLnBrk="1" hangingPunct="1">
              <a:defRPr/>
            </a:pPr>
            <a:r>
              <a:rPr lang="hr-HR" dirty="0" smtClean="0"/>
              <a:t>Početak prijava u sustav </a:t>
            </a:r>
            <a:r>
              <a:rPr lang="hr-HR" dirty="0" smtClean="0">
                <a:sym typeface="Wingdings" panose="05000000000000000000" pitchFamily="2" charset="2"/>
              </a:rPr>
              <a:t> </a:t>
            </a:r>
            <a:r>
              <a:rPr lang="hr-HR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25.5.2018.</a:t>
            </a:r>
            <a:endParaRPr lang="hr-HR" b="1" dirty="0" smtClean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eaLnBrk="1" hangingPunct="1">
              <a:defRPr/>
            </a:pPr>
            <a:r>
              <a:rPr lang="hr-HR" dirty="0" smtClean="0"/>
              <a:t>obrazovni programi koji se žele upisati dodaju se na listu prioriteta </a:t>
            </a:r>
          </a:p>
          <a:p>
            <a:pPr marL="0" indent="0">
              <a:buNone/>
              <a:defRPr/>
            </a:pPr>
            <a:r>
              <a:rPr lang="hr-HR" dirty="0" smtClean="0">
                <a:sym typeface="Wingdings" panose="05000000000000000000" pitchFamily="2" charset="2"/>
              </a:rPr>
              <a:t></a:t>
            </a:r>
            <a:r>
              <a:rPr lang="hr-HR" dirty="0" smtClean="0"/>
              <a:t> listu prioriteta treba pažljivo pripremiti tako da se na vrh liste postavi obrazovni program koji se najviše želi upisati, a zatim i ostali, željenim redoslijedom</a:t>
            </a:r>
          </a:p>
        </p:txBody>
      </p:sp>
      <p:pic>
        <p:nvPicPr>
          <p:cNvPr id="29699" name="Picture 3" descr="logo_upisi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1764" y="5661025"/>
            <a:ext cx="2352675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3775126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1847850" y="476250"/>
            <a:ext cx="8362950" cy="6192838"/>
          </a:xfrm>
        </p:spPr>
        <p:txBody>
          <a:bodyPr/>
          <a:lstStyle/>
          <a:p>
            <a:pPr eaLnBrk="1" hangingPunct="1"/>
            <a:r>
              <a:rPr lang="hr-HR" altLang="sr-Latn-RS" dirty="0" smtClean="0"/>
              <a:t>na listu prioriteta može se postaviti </a:t>
            </a:r>
            <a:r>
              <a:rPr lang="hr-HR" altLang="sr-Latn-RS" b="1" dirty="0" smtClean="0"/>
              <a:t>najviše 6</a:t>
            </a:r>
            <a:r>
              <a:rPr lang="hr-HR" altLang="sr-Latn-RS" dirty="0" smtClean="0"/>
              <a:t> različitih obrazovnih programa</a:t>
            </a:r>
          </a:p>
          <a:p>
            <a:pPr eaLnBrk="1" hangingPunct="1"/>
            <a:endParaRPr lang="hr-HR" altLang="sr-Latn-RS" dirty="0" smtClean="0"/>
          </a:p>
          <a:p>
            <a:pPr eaLnBrk="1" hangingPunct="1"/>
            <a:r>
              <a:rPr lang="hr-HR" altLang="sr-Latn-RS" dirty="0" smtClean="0"/>
              <a:t>od samog početka prijava obrazovnih programa (</a:t>
            </a:r>
            <a:r>
              <a:rPr lang="hr-HR" altLang="sr-Latn-RS" dirty="0" smtClean="0">
                <a:solidFill>
                  <a:srgbClr val="FF0000"/>
                </a:solidFill>
              </a:rPr>
              <a:t>26.6.2018.</a:t>
            </a:r>
            <a:r>
              <a:rPr lang="hr-HR" altLang="sr-Latn-RS" dirty="0" smtClean="0"/>
              <a:t>) </a:t>
            </a:r>
            <a:r>
              <a:rPr lang="hr-HR" altLang="sr-Latn-RS" dirty="0" smtClean="0"/>
              <a:t>biti će moguće pratiti bodovno stanje za svaki prijavljeni obrazovni program</a:t>
            </a:r>
          </a:p>
          <a:p>
            <a:pPr eaLnBrk="1" hangingPunct="1"/>
            <a:r>
              <a:rPr lang="hr-HR" altLang="sr-Latn-RS" dirty="0" smtClean="0"/>
              <a:t>Rok za dostavu dokumentacije redovitih učenika (stručno mišljenje HZZ-a i ostali dokumenti kojima se ostvaruju dodatna prava za upis – </a:t>
            </a:r>
            <a:r>
              <a:rPr lang="hr-HR" altLang="sr-Latn-RS" b="1" dirty="0" smtClean="0">
                <a:solidFill>
                  <a:srgbClr val="FF0000"/>
                </a:solidFill>
              </a:rPr>
              <a:t>do </a:t>
            </a:r>
            <a:r>
              <a:rPr lang="hr-HR" altLang="sr-Latn-RS" b="1" dirty="0" smtClean="0">
                <a:solidFill>
                  <a:srgbClr val="FF0000"/>
                </a:solidFill>
              </a:rPr>
              <a:t>26.6.2018.</a:t>
            </a:r>
            <a:endParaRPr lang="hr-HR" altLang="sr-Latn-RS" b="1" dirty="0" smtClean="0">
              <a:solidFill>
                <a:srgbClr val="FF0000"/>
              </a:solidFill>
            </a:endParaRPr>
          </a:p>
        </p:txBody>
      </p:sp>
      <p:pic>
        <p:nvPicPr>
          <p:cNvPr id="30723" name="Picture 3" descr="logo_upisi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1764" y="5978525"/>
            <a:ext cx="2352675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178030"/>
      </p:ext>
    </p:extLst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1981200" y="620713"/>
            <a:ext cx="8229600" cy="5505450"/>
          </a:xfrm>
        </p:spPr>
        <p:txBody>
          <a:bodyPr/>
          <a:lstStyle/>
          <a:p>
            <a:pPr eaLnBrk="1" hangingPunct="1"/>
            <a:r>
              <a:rPr lang="hr-HR" altLang="sr-Latn-RS" dirty="0" smtClean="0"/>
              <a:t>lista odabranih obrazovnih programa zaključava se </a:t>
            </a:r>
            <a:r>
              <a:rPr lang="hr-HR" altLang="sr-Latn-RS" dirty="0" smtClean="0">
                <a:solidFill>
                  <a:srgbClr val="FF0000"/>
                </a:solidFill>
              </a:rPr>
              <a:t>10.7.2018.</a:t>
            </a:r>
            <a:r>
              <a:rPr lang="hr-HR" altLang="sr-Latn-RS" dirty="0" smtClean="0"/>
              <a:t> </a:t>
            </a:r>
            <a:r>
              <a:rPr lang="hr-HR" altLang="sr-Latn-RS" dirty="0" smtClean="0"/>
              <a:t>(ljetni rok) i u OŠ se ispisuju prijavnice koje roditelji i učenici potpisuju čime potvrđuju listu prioriteta tj. odabir učenika</a:t>
            </a:r>
          </a:p>
          <a:p>
            <a:r>
              <a:rPr lang="hr-HR" altLang="sr-Latn-RS" dirty="0" smtClean="0"/>
              <a:t>učenici potpisane prijavnice mogu dostaviti u OŠ </a:t>
            </a:r>
            <a:r>
              <a:rPr lang="hr-HR" altLang="sr-Latn-RS" b="1" dirty="0" smtClean="0">
                <a:solidFill>
                  <a:srgbClr val="FF0000"/>
                </a:solidFill>
              </a:rPr>
              <a:t>najkasnije</a:t>
            </a:r>
            <a:r>
              <a:rPr lang="hr-HR" altLang="sr-Latn-RS" dirty="0" smtClean="0">
                <a:solidFill>
                  <a:srgbClr val="FF0000"/>
                </a:solidFill>
              </a:rPr>
              <a:t> do </a:t>
            </a:r>
            <a:r>
              <a:rPr lang="hr-HR" altLang="sr-Latn-RS" dirty="0" smtClean="0">
                <a:solidFill>
                  <a:srgbClr val="FF0000"/>
                </a:solidFill>
              </a:rPr>
              <a:t>12.7.2018.</a:t>
            </a:r>
            <a:r>
              <a:rPr lang="hr-HR" dirty="0"/>
              <a:t> </a:t>
            </a:r>
            <a:r>
              <a:rPr lang="hr-HR" dirty="0" smtClean="0"/>
              <a:t>(</a:t>
            </a:r>
            <a:r>
              <a:rPr lang="hr-HR" dirty="0"/>
              <a:t>učenici donose razrednicima, a ostali kandidati šalju prijavnice Središnjem prijavnom uredu</a:t>
            </a:r>
            <a:r>
              <a:rPr lang="hr-HR" dirty="0" smtClean="0"/>
              <a:t>)</a:t>
            </a:r>
            <a:endParaRPr lang="hr-HR" altLang="sr-Latn-RS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hr-HR" altLang="sr-Latn-RS" dirty="0" smtClean="0"/>
              <a:t>objava konačnih rezultata – </a:t>
            </a:r>
            <a:r>
              <a:rPr lang="hr-HR" altLang="sr-Latn-RS" b="1" dirty="0" smtClean="0"/>
              <a:t>13.7.2018.</a:t>
            </a:r>
            <a:endParaRPr lang="hr-HR" altLang="sr-Latn-RS" b="1" dirty="0" smtClean="0"/>
          </a:p>
        </p:txBody>
      </p:sp>
      <p:pic>
        <p:nvPicPr>
          <p:cNvPr id="31747" name="Picture 3" descr="logo_upisi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1764" y="5589588"/>
            <a:ext cx="2352675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0296982"/>
      </p:ext>
    </p:extLst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zervirano mjesto sadržaja 2"/>
          <p:cNvSpPr>
            <a:spLocks noGrp="1"/>
          </p:cNvSpPr>
          <p:nvPr>
            <p:ph idx="1"/>
          </p:nvPr>
        </p:nvSpPr>
        <p:spPr>
          <a:xfrm>
            <a:off x="1981200" y="765175"/>
            <a:ext cx="8229600" cy="5976938"/>
          </a:xfrm>
        </p:spPr>
        <p:txBody>
          <a:bodyPr/>
          <a:lstStyle/>
          <a:p>
            <a:r>
              <a:rPr lang="hr-HR" altLang="sr-Latn-RS" dirty="0" smtClean="0"/>
              <a:t>13.-</a:t>
            </a:r>
            <a:r>
              <a:rPr lang="hr-HR" altLang="sr-Latn-RS" dirty="0" smtClean="0"/>
              <a:t>19.7.2018. </a:t>
            </a:r>
            <a:r>
              <a:rPr lang="hr-HR" altLang="sr-Latn-RS" dirty="0" smtClean="0"/>
              <a:t>– učenici moraju dostaviti dokumente koji su uvjet za upis u određeni program obrazovanja (potvrde školske medicine, liječnička svjedodžba medicine rada, ugovor o naukovanju učenika i ostali dokumenti kojima su ostvarena dodatna prava za upis) </a:t>
            </a:r>
            <a:r>
              <a:rPr lang="hr-HR" altLang="sr-Latn-RS" b="1" dirty="0" smtClean="0">
                <a:solidFill>
                  <a:srgbClr val="FF0000"/>
                </a:solidFill>
              </a:rPr>
              <a:t>u</a:t>
            </a:r>
            <a:r>
              <a:rPr lang="hr-HR" altLang="sr-Latn-RS" dirty="0" smtClean="0">
                <a:solidFill>
                  <a:srgbClr val="FF0000"/>
                </a:solidFill>
              </a:rPr>
              <a:t> </a:t>
            </a:r>
            <a:r>
              <a:rPr lang="hr-HR" altLang="sr-Latn-RS" b="1" dirty="0" smtClean="0">
                <a:solidFill>
                  <a:srgbClr val="FF0000"/>
                </a:solidFill>
              </a:rPr>
              <a:t>srednje škole!!</a:t>
            </a:r>
          </a:p>
          <a:p>
            <a:r>
              <a:rPr lang="hr-HR" dirty="0"/>
              <a:t>(škole same određuju točne datume za zaprimanje upisnica i dodatne dokumentacije unutar ovdje predviđenog razdoblja i objavljuju ih u natječaju te na svojoj mrežnoj stranici i oglasnoj ploči škole) </a:t>
            </a:r>
            <a:endParaRPr lang="hr-HR" altLang="sr-Latn-RS" dirty="0" smtClean="0"/>
          </a:p>
        </p:txBody>
      </p:sp>
    </p:spTree>
    <p:extLst>
      <p:ext uri="{BB962C8B-B14F-4D97-AF65-F5344CB8AC3E}">
        <p14:creationId xmlns:p14="http://schemas.microsoft.com/office/powerpoint/2010/main" val="3563386106"/>
      </p:ext>
    </p:extLst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79650" y="0"/>
            <a:ext cx="7543800" cy="1295400"/>
          </a:xfrm>
        </p:spPr>
        <p:txBody>
          <a:bodyPr/>
          <a:lstStyle/>
          <a:p>
            <a:pPr eaLnBrk="1" hangingPunct="1"/>
            <a:r>
              <a:rPr lang="hr-HR" altLang="sr-Latn-RS" b="1" smtClean="0">
                <a:latin typeface="Calligraph421 BT"/>
              </a:rPr>
              <a:t>Pratiti Internet stranicu: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24063" y="1357313"/>
            <a:ext cx="8229600" cy="51435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r-HR" altLang="sr-Latn-RS" sz="8800">
                <a:solidFill>
                  <a:srgbClr val="FF0000"/>
                </a:solidFill>
                <a:hlinkClick r:id="rId3"/>
              </a:rPr>
              <a:t>www.upisi.hr</a:t>
            </a:r>
            <a:endParaRPr lang="hr-HR" altLang="sr-Latn-RS" sz="880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hr-HR" altLang="sr-Latn-RS" sz="8800">
              <a:solidFill>
                <a:srgbClr val="FF0000"/>
              </a:solidFill>
            </a:endParaRP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hr-HR" altLang="sr-Latn-RS" sz="880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r-HR" altLang="sr-Latn-RS" sz="2000"/>
              <a:t>      </a:t>
            </a:r>
            <a:endParaRPr lang="hr-HR" altLang="sr-Latn-RS" sz="1800"/>
          </a:p>
          <a:p>
            <a:pPr eaLnBrk="1" hangingPunct="1">
              <a:lnSpc>
                <a:spcPct val="80000"/>
              </a:lnSpc>
            </a:pPr>
            <a:endParaRPr lang="hr-HR" altLang="sr-Latn-RS" sz="1900"/>
          </a:p>
        </p:txBody>
      </p:sp>
      <p:pic>
        <p:nvPicPr>
          <p:cNvPr id="33796" name="Picture 3" descr="logo_upisi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8514" y="5013326"/>
            <a:ext cx="4225925" cy="1300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7482979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329</Words>
  <Application>Microsoft Office PowerPoint</Application>
  <PresentationFormat>Široki zaslon</PresentationFormat>
  <Paragraphs>29</Paragraphs>
  <Slides>8</Slides>
  <Notes>7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Calligraph421 BT</vt:lpstr>
      <vt:lpstr>Wingdings</vt:lpstr>
      <vt:lpstr>Tema sustava Office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Pratiti Internet stranicu: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mirela</dc:creator>
  <cp:lastModifiedBy>mirela</cp:lastModifiedBy>
  <cp:revision>4</cp:revision>
  <dcterms:created xsi:type="dcterms:W3CDTF">2017-03-01T13:05:41Z</dcterms:created>
  <dcterms:modified xsi:type="dcterms:W3CDTF">2018-05-23T13:50:13Z</dcterms:modified>
</cp:coreProperties>
</file>